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11" Target="../media/image32.jpeg" Type="http://schemas.openxmlformats.org/officeDocument/2006/relationships/image"/><Relationship Id="rId12" Target="../media/image3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4.png" Type="http://schemas.openxmlformats.org/officeDocument/2006/relationships/image"/><Relationship Id="rId17" Target="../media/image5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3150" y="10287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80402" y="1299018"/>
            <a:ext cx="6101647" cy="6040631"/>
          </a:xfrm>
          <a:custGeom>
            <a:avLst/>
            <a:gdLst/>
            <a:ahLst/>
            <a:cxnLst/>
            <a:rect r="r" b="b" t="t" l="l"/>
            <a:pathLst>
              <a:path h="6040631" w="6101647">
                <a:moveTo>
                  <a:pt x="0" y="0"/>
                </a:moveTo>
                <a:lnTo>
                  <a:pt x="6101647" y="0"/>
                </a:lnTo>
                <a:lnTo>
                  <a:pt x="6101647" y="6040631"/>
                </a:lnTo>
                <a:lnTo>
                  <a:pt x="0" y="60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75061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50"/>
              </a:lnSpc>
            </a:pPr>
            <a:r>
              <a:rPr lang="en-US" sz="10299">
                <a:solidFill>
                  <a:srgbClr val="FFFFFF"/>
                </a:solidFill>
                <a:latin typeface="Roboto Condensed Bold"/>
              </a:rPr>
              <a:t>WELLNEST</a:t>
            </a:r>
            <a:r>
              <a:rPr lang="en-US" sz="10299">
                <a:solidFill>
                  <a:srgbClr val="B2DEFF"/>
                </a:solidFill>
                <a:latin typeface="Roboto Condensed Bold"/>
              </a:rPr>
              <a:t>.AI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139656"/>
            <a:ext cx="2912930" cy="94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B.Tech CSE AI ML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SEM - 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Predictive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8559" y="3149426"/>
            <a:ext cx="7545441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FFFFFF"/>
                </a:solidFill>
                <a:latin typeface="Roboto Condensed"/>
              </a:rPr>
              <a:t>Calories Burnt Prediction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8559" y="3924300"/>
            <a:ext cx="10651131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For fitness enthusiasts and those aiming to maintain a healthy lifestyle, the Calories Burnt Prediction model is a valuable tool.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estimates the calorie expenditure during physical activities, helping users plan their workouts and diet effectively.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uses Linear Regression to achieve an accuracy score of </a:t>
            </a:r>
            <a:r>
              <a:rPr lang="en-US" sz="3000">
                <a:solidFill>
                  <a:srgbClr val="FFFFFF"/>
                </a:solidFill>
                <a:latin typeface="Roboto Condensed Bold"/>
              </a:rPr>
              <a:t>96%.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Future Enhancements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8559" y="3278863"/>
            <a:ext cx="10651131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Improvement in accuracy score using much bigger dataset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Implement user profiles that allow users to save their health and fitness data, track their progress over time, and receive historical insights.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 Add a section with articles, tips, and resources related to health, fitness, and well-being to educate and engage users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5372" y="1808019"/>
            <a:ext cx="22959100" cy="7236050"/>
            <a:chOff x="0" y="0"/>
            <a:chExt cx="6046841" cy="1905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46841" cy="1905791"/>
            </a:xfrm>
            <a:custGeom>
              <a:avLst/>
              <a:gdLst/>
              <a:ahLst/>
              <a:cxnLst/>
              <a:rect r="r" b="b" t="t" l="l"/>
              <a:pathLst>
                <a:path h="1905791" w="6046841">
                  <a:moveTo>
                    <a:pt x="0" y="0"/>
                  </a:moveTo>
                  <a:lnTo>
                    <a:pt x="6046841" y="0"/>
                  </a:lnTo>
                  <a:lnTo>
                    <a:pt x="6046841" y="1905791"/>
                  </a:lnTo>
                  <a:lnTo>
                    <a:pt x="0" y="1905791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046841" cy="194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4392953" y="1543050"/>
            <a:ext cx="8337884" cy="7200900"/>
          </a:xfrm>
          <a:custGeom>
            <a:avLst/>
            <a:gdLst/>
            <a:ahLst/>
            <a:cxnLst/>
            <a:rect r="r" b="b" t="t" l="l"/>
            <a:pathLst>
              <a:path h="7200900" w="8337884">
                <a:moveTo>
                  <a:pt x="0" y="0"/>
                </a:moveTo>
                <a:lnTo>
                  <a:pt x="8337885" y="0"/>
                </a:lnTo>
                <a:lnTo>
                  <a:pt x="8337885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50" y="3086100"/>
            <a:ext cx="6462979" cy="4114800"/>
          </a:xfrm>
          <a:custGeom>
            <a:avLst/>
            <a:gdLst/>
            <a:ahLst/>
            <a:cxnLst/>
            <a:rect r="r" b="b" t="t" l="l"/>
            <a:pathLst>
              <a:path h="4114800" w="6462979">
                <a:moveTo>
                  <a:pt x="0" y="0"/>
                </a:moveTo>
                <a:lnTo>
                  <a:pt x="6462979" y="0"/>
                </a:lnTo>
                <a:lnTo>
                  <a:pt x="6462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373274" y="-293075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49" y="0"/>
                </a:moveTo>
                <a:lnTo>
                  <a:pt x="0" y="0"/>
                </a:lnTo>
                <a:lnTo>
                  <a:pt x="0" y="6581268"/>
                </a:lnTo>
                <a:lnTo>
                  <a:pt x="6656149" y="6581268"/>
                </a:lnTo>
                <a:lnTo>
                  <a:pt x="6656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373274" y="7726991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49" y="0"/>
                </a:moveTo>
                <a:lnTo>
                  <a:pt x="0" y="0"/>
                </a:lnTo>
                <a:lnTo>
                  <a:pt x="0" y="6581268"/>
                </a:lnTo>
                <a:lnTo>
                  <a:pt x="6656149" y="6581268"/>
                </a:lnTo>
                <a:lnTo>
                  <a:pt x="6656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74883" y="-3612481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4883" y="850286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6"/>
                </a:lnTo>
                <a:lnTo>
                  <a:pt x="0" y="5513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38600" y="1725316"/>
            <a:ext cx="2731157" cy="2836252"/>
            <a:chOff x="0" y="0"/>
            <a:chExt cx="3641542" cy="3781669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12530" y="0"/>
              <a:ext cx="3216482" cy="3067929"/>
              <a:chOff x="0" y="0"/>
              <a:chExt cx="6324600" cy="60325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0" y="127000"/>
                <a:ext cx="6070600" cy="5778500"/>
              </a:xfrm>
              <a:custGeom>
                <a:avLst/>
                <a:gdLst/>
                <a:ahLst/>
                <a:cxnLst/>
                <a:rect r="r" b="b" t="t" l="l"/>
                <a:pathLst>
                  <a:path h="5778500" w="6070600">
                    <a:moveTo>
                      <a:pt x="0" y="0"/>
                    </a:moveTo>
                    <a:lnTo>
                      <a:pt x="6070600" y="0"/>
                    </a:lnTo>
                    <a:lnTo>
                      <a:pt x="6070600" y="5778500"/>
                    </a:lnTo>
                    <a:lnTo>
                      <a:pt x="0" y="577850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62381" t="-18511" r="-17877" b="-70859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24600" cy="6032500"/>
              </a:xfrm>
              <a:custGeom>
                <a:avLst/>
                <a:gdLst/>
                <a:ahLst/>
                <a:cxnLst/>
                <a:rect r="r" b="b" t="t" l="l"/>
                <a:pathLst>
                  <a:path h="6032500" w="6324600">
                    <a:moveTo>
                      <a:pt x="6324600" y="6032500"/>
                    </a:moveTo>
                    <a:lnTo>
                      <a:pt x="0" y="6032500"/>
                    </a:lnTo>
                    <a:lnTo>
                      <a:pt x="0" y="0"/>
                    </a:lnTo>
                    <a:lnTo>
                      <a:pt x="6324600" y="0"/>
                    </a:lnTo>
                    <a:lnTo>
                      <a:pt x="6324600" y="6032500"/>
                    </a:lnTo>
                    <a:close/>
                    <a:moveTo>
                      <a:pt x="127000" y="5905500"/>
                    </a:moveTo>
                    <a:lnTo>
                      <a:pt x="6197600" y="5905500"/>
                    </a:lnTo>
                    <a:lnTo>
                      <a:pt x="6197600" y="127000"/>
                    </a:lnTo>
                    <a:lnTo>
                      <a:pt x="127000" y="127000"/>
                    </a:lnTo>
                    <a:lnTo>
                      <a:pt x="127000" y="5905500"/>
                    </a:lnTo>
                    <a:close/>
                  </a:path>
                </a:pathLst>
              </a:custGeom>
              <a:solidFill>
                <a:srgbClr val="637E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3172704"/>
              <a:ext cx="364154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B2DEFF"/>
                  </a:solidFill>
                  <a:latin typeface="Roboto Condensed"/>
                </a:rPr>
                <a:t>Abhijit Mandal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08344" y="1725316"/>
            <a:ext cx="2731157" cy="2836252"/>
            <a:chOff x="0" y="0"/>
            <a:chExt cx="3641542" cy="3781669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212530" y="0"/>
              <a:ext cx="3216482" cy="3067929"/>
              <a:chOff x="0" y="0"/>
              <a:chExt cx="6324600" cy="60325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0" y="127000"/>
                <a:ext cx="6070600" cy="5778500"/>
              </a:xfrm>
              <a:custGeom>
                <a:avLst/>
                <a:gdLst/>
                <a:ahLst/>
                <a:cxnLst/>
                <a:rect r="r" b="b" t="t" l="l"/>
                <a:pathLst>
                  <a:path h="5778500" w="6070600">
                    <a:moveTo>
                      <a:pt x="0" y="0"/>
                    </a:moveTo>
                    <a:lnTo>
                      <a:pt x="6070600" y="0"/>
                    </a:lnTo>
                    <a:lnTo>
                      <a:pt x="6070600" y="5778500"/>
                    </a:lnTo>
                    <a:lnTo>
                      <a:pt x="0" y="577850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3542" t="-2232" r="-4428" b="-11195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24600" cy="6032500"/>
              </a:xfrm>
              <a:custGeom>
                <a:avLst/>
                <a:gdLst/>
                <a:ahLst/>
                <a:cxnLst/>
                <a:rect r="r" b="b" t="t" l="l"/>
                <a:pathLst>
                  <a:path h="6032500" w="6324600">
                    <a:moveTo>
                      <a:pt x="6324600" y="6032500"/>
                    </a:moveTo>
                    <a:lnTo>
                      <a:pt x="0" y="6032500"/>
                    </a:lnTo>
                    <a:lnTo>
                      <a:pt x="0" y="0"/>
                    </a:lnTo>
                    <a:lnTo>
                      <a:pt x="6324600" y="0"/>
                    </a:lnTo>
                    <a:lnTo>
                      <a:pt x="6324600" y="6032500"/>
                    </a:lnTo>
                    <a:close/>
                    <a:moveTo>
                      <a:pt x="127000" y="5905500"/>
                    </a:moveTo>
                    <a:lnTo>
                      <a:pt x="6197600" y="5905500"/>
                    </a:lnTo>
                    <a:lnTo>
                      <a:pt x="6197600" y="127000"/>
                    </a:lnTo>
                    <a:lnTo>
                      <a:pt x="127000" y="127000"/>
                    </a:lnTo>
                    <a:lnTo>
                      <a:pt x="127000" y="5905500"/>
                    </a:lnTo>
                    <a:close/>
                  </a:path>
                </a:pathLst>
              </a:custGeom>
              <a:solidFill>
                <a:srgbClr val="637EF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3172704"/>
              <a:ext cx="364154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B2DEFF"/>
                  </a:solidFill>
                  <a:latin typeface="Roboto Condensed"/>
                </a:rPr>
                <a:t>Sumit Kumar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19300" y="5461965"/>
            <a:ext cx="2317871" cy="2255501"/>
            <a:chOff x="0" y="0"/>
            <a:chExt cx="610468" cy="5940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0468" cy="594042"/>
            </a:xfrm>
            <a:custGeom>
              <a:avLst/>
              <a:gdLst/>
              <a:ahLst/>
              <a:cxnLst/>
              <a:rect r="r" b="b" t="t" l="l"/>
              <a:pathLst>
                <a:path h="594042" w="610468">
                  <a:moveTo>
                    <a:pt x="0" y="0"/>
                  </a:moveTo>
                  <a:lnTo>
                    <a:pt x="610468" y="0"/>
                  </a:lnTo>
                  <a:lnTo>
                    <a:pt x="610468" y="594042"/>
                  </a:lnTo>
                  <a:lnTo>
                    <a:pt x="0" y="594042"/>
                  </a:lnTo>
                  <a:close/>
                </a:path>
              </a:pathLst>
            </a:custGeom>
            <a:solidFill>
              <a:srgbClr val="86A4D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10468" cy="63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12657" y="5426044"/>
            <a:ext cx="2731157" cy="2840062"/>
            <a:chOff x="0" y="0"/>
            <a:chExt cx="3641542" cy="3786749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212530" y="0"/>
              <a:ext cx="3216482" cy="3067929"/>
              <a:chOff x="0" y="0"/>
              <a:chExt cx="6324600" cy="6032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0" y="127000"/>
                <a:ext cx="6070600" cy="5778500"/>
              </a:xfrm>
              <a:custGeom>
                <a:avLst/>
                <a:gdLst/>
                <a:ahLst/>
                <a:cxnLst/>
                <a:rect r="r" b="b" t="t" l="l"/>
                <a:pathLst>
                  <a:path h="5778500" w="6070600">
                    <a:moveTo>
                      <a:pt x="0" y="0"/>
                    </a:moveTo>
                    <a:lnTo>
                      <a:pt x="6070600" y="0"/>
                    </a:lnTo>
                    <a:lnTo>
                      <a:pt x="6070600" y="5778500"/>
                    </a:lnTo>
                    <a:lnTo>
                      <a:pt x="0" y="577850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16044" t="-24530" r="0" b="-58449"/>
                </a:stretch>
              </a:blip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24600" cy="6032500"/>
              </a:xfrm>
              <a:custGeom>
                <a:avLst/>
                <a:gdLst/>
                <a:ahLst/>
                <a:cxnLst/>
                <a:rect r="r" b="b" t="t" l="l"/>
                <a:pathLst>
                  <a:path h="6032500" w="6324600">
                    <a:moveTo>
                      <a:pt x="6324600" y="6032500"/>
                    </a:moveTo>
                    <a:lnTo>
                      <a:pt x="0" y="6032500"/>
                    </a:lnTo>
                    <a:lnTo>
                      <a:pt x="0" y="0"/>
                    </a:lnTo>
                    <a:lnTo>
                      <a:pt x="6324600" y="0"/>
                    </a:lnTo>
                    <a:lnTo>
                      <a:pt x="6324600" y="6032500"/>
                    </a:lnTo>
                    <a:close/>
                    <a:moveTo>
                      <a:pt x="127000" y="5905500"/>
                    </a:moveTo>
                    <a:lnTo>
                      <a:pt x="6197600" y="5905500"/>
                    </a:lnTo>
                    <a:lnTo>
                      <a:pt x="6197600" y="127000"/>
                    </a:lnTo>
                    <a:lnTo>
                      <a:pt x="127000" y="127000"/>
                    </a:lnTo>
                    <a:lnTo>
                      <a:pt x="127000" y="5905500"/>
                    </a:lnTo>
                    <a:close/>
                  </a:path>
                </a:pathLst>
              </a:custGeom>
              <a:solidFill>
                <a:srgbClr val="637EFF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3177784"/>
              <a:ext cx="3641542" cy="60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3000">
                  <a:solidFill>
                    <a:srgbClr val="B2DEFF"/>
                  </a:solidFill>
                  <a:latin typeface="Roboto Condensed"/>
                </a:rPr>
                <a:t>Divyanshi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02599" y="4264660"/>
            <a:ext cx="4747682" cy="180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Meet</a:t>
            </a:r>
          </a:p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Our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52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962" y="9464158"/>
            <a:ext cx="3360875" cy="1645684"/>
          </a:xfrm>
          <a:custGeom>
            <a:avLst/>
            <a:gdLst/>
            <a:ahLst/>
            <a:cxnLst/>
            <a:rect r="r" b="b" t="t" l="l"/>
            <a:pathLst>
              <a:path h="1645684" w="3360875">
                <a:moveTo>
                  <a:pt x="0" y="0"/>
                </a:moveTo>
                <a:lnTo>
                  <a:pt x="3360874" y="0"/>
                </a:lnTo>
                <a:lnTo>
                  <a:pt x="3360874" y="1645684"/>
                </a:lnTo>
                <a:lnTo>
                  <a:pt x="0" y="164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3214" t="-483597" r="-1258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7245" y="2246657"/>
            <a:ext cx="6454544" cy="6389998"/>
          </a:xfrm>
          <a:custGeom>
            <a:avLst/>
            <a:gdLst/>
            <a:ahLst/>
            <a:cxnLst/>
            <a:rect r="r" b="b" t="t" l="l"/>
            <a:pathLst>
              <a:path h="6389998" w="6454544">
                <a:moveTo>
                  <a:pt x="0" y="0"/>
                </a:moveTo>
                <a:lnTo>
                  <a:pt x="6454544" y="0"/>
                </a:lnTo>
                <a:lnTo>
                  <a:pt x="6454544" y="6389998"/>
                </a:lnTo>
                <a:lnTo>
                  <a:pt x="0" y="63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-3977207" y="4458251"/>
            <a:ext cx="10059439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57733" y="2932032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3"/>
                </a:lnTo>
                <a:lnTo>
                  <a:pt x="0" y="39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57733" y="4191939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257733" y="5447334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257733" y="6702729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57733" y="7958124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6225" y="1288823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Table Of 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1575" y="2837748"/>
            <a:ext cx="38417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1575" y="4097655"/>
            <a:ext cx="449164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Project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575" y="6608445"/>
            <a:ext cx="583635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Key Predictive 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1575" y="5426119"/>
            <a:ext cx="4289942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WebApp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1575" y="7863840"/>
            <a:ext cx="49847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Future Enhancements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786411" y="3262617"/>
            <a:ext cx="3829360" cy="5482322"/>
            <a:chOff x="0" y="0"/>
            <a:chExt cx="10591800" cy="151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21582" t="0" r="-2158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01525" y="3119742"/>
            <a:ext cx="45431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WellNest.ai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1525" y="3724275"/>
            <a:ext cx="10676349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"WellNest.ai" represents a pioneering leap in the realm of health and wellness. This visionary project fuses the power of artificial intelligence and machine learning to empower individuals to take charge of their well-being. With a focus on three vital aspects—diabetes risk assessment, heart disease prediction, and personalized calorie expenditure estimation—our platform equips users with actionable insights. By leveraging predictive models and a user-friendly Flask-based web application, "WellNest.ai" redefines health management, offering early warnings and personalized recommendations.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Project Objective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786411" y="3262617"/>
            <a:ext cx="3829360" cy="5482322"/>
            <a:chOff x="0" y="0"/>
            <a:chExt cx="10591800" cy="151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21582" t="0" r="-2158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81656" y="3271980"/>
            <a:ext cx="10614663" cy="482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Roboto Condensed"/>
              </a:rPr>
              <a:t>The problem at hand is the lack of accessible and personalized tools for individuals to proactively manage their health and wellness.</a:t>
            </a:r>
          </a:p>
          <a:p>
            <a:pPr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Roboto Condensed"/>
              </a:rPr>
              <a:t>Many individuals face challenges in assessing health risks such as diabetes and heart disease, and in estimating calorie expenditure during exercise. "WellNest.ai" addresses these issues by developing predictive models and a user-friendly platform that provide personalized insights and recommendations, empowering users to make informed decisions about their well-being.</a:t>
            </a:r>
          </a:p>
          <a:p>
            <a:pPr>
              <a:lnSpc>
                <a:spcPts val="423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1019" y="5907959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6435" y="4047694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564" y="4047694"/>
            <a:ext cx="4452664" cy="2834888"/>
            <a:chOff x="0" y="0"/>
            <a:chExt cx="5936885" cy="3779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36885" cy="3779850"/>
            </a:xfrm>
            <a:custGeom>
              <a:avLst/>
              <a:gdLst/>
              <a:ahLst/>
              <a:cxnLst/>
              <a:rect r="r" b="b" t="t" l="l"/>
              <a:pathLst>
                <a:path h="3779850" w="5936885">
                  <a:moveTo>
                    <a:pt x="0" y="0"/>
                  </a:moveTo>
                  <a:lnTo>
                    <a:pt x="5936885" y="0"/>
                  </a:lnTo>
                  <a:lnTo>
                    <a:pt x="5936885" y="3779850"/>
                  </a:lnTo>
                  <a:lnTo>
                    <a:pt x="0" y="3779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77380" y="1018013"/>
              <a:ext cx="1782124" cy="1595001"/>
            </a:xfrm>
            <a:custGeom>
              <a:avLst/>
              <a:gdLst/>
              <a:ahLst/>
              <a:cxnLst/>
              <a:rect r="r" b="b" t="t" l="l"/>
              <a:pathLst>
                <a:path h="1595001" w="1782124">
                  <a:moveTo>
                    <a:pt x="0" y="0"/>
                  </a:moveTo>
                  <a:lnTo>
                    <a:pt x="1782124" y="0"/>
                  </a:lnTo>
                  <a:lnTo>
                    <a:pt x="1782124" y="1595001"/>
                  </a:lnTo>
                  <a:lnTo>
                    <a:pt x="0" y="1595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389440" y="5907959"/>
            <a:ext cx="4452664" cy="2834888"/>
            <a:chOff x="0" y="0"/>
            <a:chExt cx="5936885" cy="3779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36885" cy="3779850"/>
            </a:xfrm>
            <a:custGeom>
              <a:avLst/>
              <a:gdLst/>
              <a:ahLst/>
              <a:cxnLst/>
              <a:rect r="r" b="b" t="t" l="l"/>
              <a:pathLst>
                <a:path h="3779850" w="5936885">
                  <a:moveTo>
                    <a:pt x="0" y="0"/>
                  </a:moveTo>
                  <a:lnTo>
                    <a:pt x="5936885" y="0"/>
                  </a:lnTo>
                  <a:lnTo>
                    <a:pt x="5936885" y="3779850"/>
                  </a:lnTo>
                  <a:lnTo>
                    <a:pt x="0" y="3779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171575" y="994323"/>
              <a:ext cx="1596411" cy="1791204"/>
            </a:xfrm>
            <a:custGeom>
              <a:avLst/>
              <a:gdLst/>
              <a:ahLst/>
              <a:cxnLst/>
              <a:rect r="r" b="b" t="t" l="l"/>
              <a:pathLst>
                <a:path h="1791204" w="1596411">
                  <a:moveTo>
                    <a:pt x="0" y="0"/>
                  </a:moveTo>
                  <a:lnTo>
                    <a:pt x="1596410" y="0"/>
                  </a:lnTo>
                  <a:lnTo>
                    <a:pt x="1596410" y="1791204"/>
                  </a:lnTo>
                  <a:lnTo>
                    <a:pt x="0" y="1791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07961" y="4047694"/>
            <a:ext cx="4452664" cy="2834888"/>
            <a:chOff x="0" y="0"/>
            <a:chExt cx="5936885" cy="3779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36885" cy="3779850"/>
            </a:xfrm>
            <a:custGeom>
              <a:avLst/>
              <a:gdLst/>
              <a:ahLst/>
              <a:cxnLst/>
              <a:rect r="r" b="b" t="t" l="l"/>
              <a:pathLst>
                <a:path h="3779850" w="5936885">
                  <a:moveTo>
                    <a:pt x="0" y="0"/>
                  </a:moveTo>
                  <a:lnTo>
                    <a:pt x="5936885" y="0"/>
                  </a:lnTo>
                  <a:lnTo>
                    <a:pt x="5936885" y="3779850"/>
                  </a:lnTo>
                  <a:lnTo>
                    <a:pt x="0" y="3779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58864" y="1206069"/>
              <a:ext cx="1419157" cy="1367712"/>
            </a:xfrm>
            <a:custGeom>
              <a:avLst/>
              <a:gdLst/>
              <a:ahLst/>
              <a:cxnLst/>
              <a:rect r="r" b="b" t="t" l="l"/>
              <a:pathLst>
                <a:path h="1367712" w="1419157">
                  <a:moveTo>
                    <a:pt x="0" y="0"/>
                  </a:moveTo>
                  <a:lnTo>
                    <a:pt x="1419157" y="0"/>
                  </a:lnTo>
                  <a:lnTo>
                    <a:pt x="1419157" y="1367712"/>
                  </a:lnTo>
                  <a:lnTo>
                    <a:pt x="0" y="1367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61242" y="4845740"/>
            <a:ext cx="1183051" cy="1238797"/>
          </a:xfrm>
          <a:custGeom>
            <a:avLst/>
            <a:gdLst/>
            <a:ahLst/>
            <a:cxnLst/>
            <a:rect r="r" b="b" t="t" l="l"/>
            <a:pathLst>
              <a:path h="1238797" w="1183051">
                <a:moveTo>
                  <a:pt x="0" y="0"/>
                </a:moveTo>
                <a:lnTo>
                  <a:pt x="1183051" y="0"/>
                </a:lnTo>
                <a:lnTo>
                  <a:pt x="1183051" y="1238796"/>
                </a:lnTo>
                <a:lnTo>
                  <a:pt x="0" y="1238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42258" y="6827890"/>
            <a:ext cx="1002544" cy="995025"/>
          </a:xfrm>
          <a:custGeom>
            <a:avLst/>
            <a:gdLst/>
            <a:ahLst/>
            <a:cxnLst/>
            <a:rect r="r" b="b" t="t" l="l"/>
            <a:pathLst>
              <a:path h="995025" w="1002544">
                <a:moveTo>
                  <a:pt x="0" y="0"/>
                </a:moveTo>
                <a:lnTo>
                  <a:pt x="1002544" y="0"/>
                </a:lnTo>
                <a:lnTo>
                  <a:pt x="1002544" y="995025"/>
                </a:lnTo>
                <a:lnTo>
                  <a:pt x="0" y="9950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5615772" y="1330156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WorkFlow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5292" y="2860307"/>
            <a:ext cx="3223207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>
                <a:solidFill>
                  <a:srgbClr val="B2DEFF"/>
                </a:solidFill>
                <a:latin typeface="Roboto Condensed"/>
              </a:rPr>
              <a:t>Analysis and Elicitation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8499" y="8945880"/>
            <a:ext cx="3223207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3100">
                <a:solidFill>
                  <a:srgbClr val="B2DEFF"/>
                </a:solidFill>
                <a:latin typeface="Roboto Condensed"/>
              </a:rPr>
              <a:t>Data Sourcing</a:t>
            </a:r>
          </a:p>
          <a:p>
            <a:pPr algn="ctr">
              <a:lnSpc>
                <a:spcPts val="3627"/>
              </a:lnSpc>
            </a:pPr>
            <a:r>
              <a:rPr lang="en-US" sz="3100">
                <a:solidFill>
                  <a:srgbClr val="B2DEFF"/>
                </a:solidFill>
                <a:latin typeface="Roboto Condensed"/>
              </a:rPr>
              <a:t>And Cleaning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2689" y="3093669"/>
            <a:ext cx="3223207" cy="48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>
                <a:solidFill>
                  <a:srgbClr val="B2DEFF"/>
                </a:solidFill>
                <a:latin typeface="Roboto Condensed"/>
              </a:rPr>
              <a:t>Model Building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164" y="3093669"/>
            <a:ext cx="3223207" cy="48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>
                <a:solidFill>
                  <a:srgbClr val="B2DEFF"/>
                </a:solidFill>
                <a:latin typeface="Roboto Condensed"/>
              </a:rPr>
              <a:t>Live Deployment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13279" y="8916445"/>
            <a:ext cx="3068143" cy="96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3195">
                <a:solidFill>
                  <a:srgbClr val="B2DEFF"/>
                </a:solidFill>
                <a:latin typeface="Roboto Condensed"/>
              </a:rPr>
              <a:t>Model Integration</a:t>
            </a:r>
          </a:p>
          <a:p>
            <a:pPr algn="ctr">
              <a:lnSpc>
                <a:spcPts val="3738"/>
              </a:lnSpc>
            </a:pPr>
            <a:r>
              <a:rPr lang="en-US" sz="3195">
                <a:solidFill>
                  <a:srgbClr val="B2DEFF"/>
                </a:solidFill>
                <a:latin typeface="Roboto Condensed"/>
              </a:rPr>
              <a:t>with framework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WebApp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786411" y="3262617"/>
            <a:ext cx="3829360" cy="5482322"/>
            <a:chOff x="0" y="0"/>
            <a:chExt cx="10591800" cy="151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51177" t="0" r="-5117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01525" y="3272142"/>
            <a:ext cx="45431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1525" y="4069415"/>
            <a:ext cx="10651131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Our web app, built on Flask, offers an inviting and secure user interface. Users can effortlessly input their data, receive personalized health insights, and interact with predictions in real-time. The simplicity and flexibility of Flask serve as the framework, ensuring a seamless and interactive experience for accessing valuable health and wellness insights.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390" y="1771887"/>
            <a:ext cx="15075219" cy="7898976"/>
          </a:xfrm>
          <a:custGeom>
            <a:avLst/>
            <a:gdLst/>
            <a:ahLst/>
            <a:cxnLst/>
            <a:rect r="r" b="b" t="t" l="l"/>
            <a:pathLst>
              <a:path h="7898976" w="15075219">
                <a:moveTo>
                  <a:pt x="0" y="0"/>
                </a:moveTo>
                <a:lnTo>
                  <a:pt x="15075220" y="0"/>
                </a:lnTo>
                <a:lnTo>
                  <a:pt x="15075220" y="7898977"/>
                </a:lnTo>
                <a:lnTo>
                  <a:pt x="0" y="789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8" t="-11380" r="-21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1929" y="52597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User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Predictive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8559" y="3149426"/>
            <a:ext cx="634114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FFFFFF"/>
                </a:solidFill>
                <a:latin typeface="Roboto Condensed"/>
              </a:rPr>
              <a:t>Diabetes Prediction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8559" y="3924300"/>
            <a:ext cx="10651131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This model is designed to assess an individual's risk of developing diabetes.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By inputting key health parameters, users receive personalized predictions and early warnings, empowering them to make informed lifestyle choices and monitor their health proactively.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Logistic Regression has been used to achieve an accuracy score of </a:t>
            </a:r>
            <a:r>
              <a:rPr lang="en-US" sz="3000">
                <a:solidFill>
                  <a:srgbClr val="FFFFFF"/>
                </a:solidFill>
                <a:latin typeface="Roboto Condensed Bold"/>
              </a:rPr>
              <a:t>80%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Predictive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8559" y="3149426"/>
            <a:ext cx="634114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FFFFFF"/>
                </a:solidFill>
                <a:latin typeface="Roboto Condensed"/>
              </a:rPr>
              <a:t>Heart Disease Prediction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8559" y="3924300"/>
            <a:ext cx="10651131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Our heart disease prediction model provides users with insights into their heart health. 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acts as a virtual health advisor, guiding users in maintaining a healthy heart and making proactive health decisions.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Logistic Regression has been used to achieve an accuracy score of </a:t>
            </a:r>
            <a:r>
              <a:rPr lang="en-US" sz="3000">
                <a:solidFill>
                  <a:srgbClr val="FFFFFF"/>
                </a:solidFill>
                <a:latin typeface="Roboto Condensed Bold"/>
              </a:rPr>
              <a:t>85.25%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DAFyCUeucNQ</dc:identifier>
  <dcterms:modified xsi:type="dcterms:W3CDTF">2011-08-01T06:04:30Z</dcterms:modified>
  <cp:revision>1</cp:revision>
  <dc:title>WellNest - ppt</dc:title>
</cp:coreProperties>
</file>